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68" r:id="rId3"/>
    <p:sldId id="257" r:id="rId4"/>
    <p:sldId id="258" r:id="rId5"/>
    <p:sldId id="259" r:id="rId6"/>
    <p:sldId id="267" r:id="rId7"/>
    <p:sldId id="266" r:id="rId8"/>
    <p:sldId id="260" r:id="rId9"/>
    <p:sldId id="265" r:id="rId10"/>
    <p:sldId id="261" r:id="rId11"/>
    <p:sldId id="262" r:id="rId12"/>
    <p:sldId id="263"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931"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97E5459A-5503-44C0-924D-505DC2A5D076}" type="datetimeFigureOut">
              <a:rPr lang="en-US" smtClean="0"/>
              <a:t>11/21/2015</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1F427F15-97C7-4E87-835C-EA317AEB2D93}"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E5459A-5503-44C0-924D-505DC2A5D076}"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27F15-97C7-4E87-835C-EA317AEB2D9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E5459A-5503-44C0-924D-505DC2A5D076}"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27F15-97C7-4E87-835C-EA317AEB2D93}"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7E5459A-5503-44C0-924D-505DC2A5D076}"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27F15-97C7-4E87-835C-EA317AEB2D93}"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97E5459A-5503-44C0-924D-505DC2A5D076}" type="datetimeFigureOut">
              <a:rPr lang="en-US" smtClean="0"/>
              <a:t>11/21/2015</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1F427F15-97C7-4E87-835C-EA317AEB2D93}"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7E5459A-5503-44C0-924D-505DC2A5D076}" type="datetimeFigureOut">
              <a:rPr lang="en-US" smtClean="0"/>
              <a:t>11/21/2015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427F15-97C7-4E87-835C-EA317AEB2D93}"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7E5459A-5503-44C0-924D-505DC2A5D076}" type="datetimeFigureOut">
              <a:rPr lang="en-US" smtClean="0"/>
              <a:t>11/21/2015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427F15-97C7-4E87-835C-EA317AEB2D93}"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7E5459A-5503-44C0-924D-505DC2A5D076}" type="datetimeFigureOut">
              <a:rPr lang="en-US" smtClean="0"/>
              <a:t>11/21/2015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427F15-97C7-4E87-835C-EA317AEB2D93}"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E5459A-5503-44C0-924D-505DC2A5D076}" type="datetimeFigureOut">
              <a:rPr lang="en-US" smtClean="0"/>
              <a:t>11/21/2015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427F15-97C7-4E87-835C-EA317AEB2D93}"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7E5459A-5503-44C0-924D-505DC2A5D076}" type="datetimeFigureOut">
              <a:rPr lang="en-US" smtClean="0"/>
              <a:t>11/21/2015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427F15-97C7-4E87-835C-EA317AEB2D93}"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7E5459A-5503-44C0-924D-505DC2A5D076}" type="datetimeFigureOut">
              <a:rPr lang="en-US" smtClean="0"/>
              <a:t>11/21/2015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427F15-97C7-4E87-835C-EA317AEB2D93}"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97E5459A-5503-44C0-924D-505DC2A5D076}" type="datetimeFigureOut">
              <a:rPr lang="en-US" smtClean="0"/>
              <a:t>11/21/2015</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1F427F15-97C7-4E87-835C-EA317AEB2D93}"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Impact of the War</a:t>
            </a:r>
            <a:endParaRPr lang="en-US" dirty="0"/>
          </a:p>
        </p:txBody>
      </p:sp>
      <p:sp>
        <p:nvSpPr>
          <p:cNvPr id="3" name="Subtitle 2"/>
          <p:cNvSpPr>
            <a:spLocks noGrp="1"/>
          </p:cNvSpPr>
          <p:nvPr>
            <p:ph type="subTitle" idx="1"/>
          </p:nvPr>
        </p:nvSpPr>
        <p:spPr/>
        <p:txBody>
          <a:bodyPr/>
          <a:lstStyle/>
          <a:p>
            <a:r>
              <a:rPr lang="en-US" dirty="0" smtClean="0"/>
              <a:t>Chapter 7 Lesson 4</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914400"/>
          </a:xfrm>
        </p:spPr>
        <p:txBody>
          <a:bodyPr/>
          <a:lstStyle/>
          <a:p>
            <a:pPr algn="r"/>
            <a:r>
              <a:rPr lang="en-US" dirty="0" smtClean="0"/>
              <a:t>What was the </a:t>
            </a:r>
            <a:r>
              <a:rPr lang="en-US" dirty="0" smtClean="0">
                <a:solidFill>
                  <a:srgbClr val="FF0000"/>
                </a:solidFill>
              </a:rPr>
              <a:t>Red</a:t>
            </a:r>
            <a:r>
              <a:rPr lang="en-US" dirty="0" smtClean="0"/>
              <a:t> Scare?</a:t>
            </a:r>
            <a:endParaRPr lang="en-US" dirty="0"/>
          </a:p>
        </p:txBody>
      </p:sp>
      <p:sp>
        <p:nvSpPr>
          <p:cNvPr id="4" name="Content Placeholder 3"/>
          <p:cNvSpPr>
            <a:spLocks noGrp="1"/>
          </p:cNvSpPr>
          <p:nvPr>
            <p:ph sz="quarter" idx="2"/>
          </p:nvPr>
        </p:nvSpPr>
        <p:spPr>
          <a:xfrm>
            <a:off x="4267200" y="1216152"/>
            <a:ext cx="4876800" cy="5641848"/>
          </a:xfrm>
        </p:spPr>
        <p:txBody>
          <a:bodyPr>
            <a:normAutofit/>
          </a:bodyPr>
          <a:lstStyle/>
          <a:p>
            <a:r>
              <a:rPr lang="en-US" dirty="0" smtClean="0"/>
              <a:t>Since 1800s Americans accused foreigners of bringing socialist and communist ideas to America</a:t>
            </a:r>
          </a:p>
          <a:p>
            <a:endParaRPr lang="en-US" dirty="0" smtClean="0"/>
          </a:p>
          <a:p>
            <a:endParaRPr lang="en-US" dirty="0" smtClean="0"/>
          </a:p>
          <a:p>
            <a:r>
              <a:rPr lang="en-US" dirty="0" smtClean="0"/>
              <a:t>Russian Revolution fueled the idea that the “Reds” were trying to take over America</a:t>
            </a:r>
          </a:p>
          <a:p>
            <a:endParaRPr lang="en-US" dirty="0" smtClean="0"/>
          </a:p>
          <a:p>
            <a:endParaRPr lang="en-US" dirty="0" smtClean="0"/>
          </a:p>
          <a:p>
            <a:r>
              <a:rPr lang="en-US" dirty="0" smtClean="0"/>
              <a:t>Workers and strikes seen as the first step</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0" y="1219200"/>
            <a:ext cx="42291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did this come from?</a:t>
            </a:r>
            <a:endParaRPr lang="en-US" dirty="0"/>
          </a:p>
        </p:txBody>
      </p:sp>
      <p:sp>
        <p:nvSpPr>
          <p:cNvPr id="3" name="Content Placeholder 2"/>
          <p:cNvSpPr>
            <a:spLocks noGrp="1"/>
          </p:cNvSpPr>
          <p:nvPr>
            <p:ph sz="quarter" idx="1"/>
          </p:nvPr>
        </p:nvSpPr>
        <p:spPr>
          <a:xfrm>
            <a:off x="0" y="1219200"/>
            <a:ext cx="4498848" cy="5638800"/>
          </a:xfrm>
        </p:spPr>
        <p:txBody>
          <a:bodyPr/>
          <a:lstStyle/>
          <a:p>
            <a:r>
              <a:rPr lang="en-US" dirty="0" smtClean="0"/>
              <a:t>1917 Russian Revolution </a:t>
            </a:r>
          </a:p>
          <a:p>
            <a:endParaRPr lang="en-US" dirty="0" smtClean="0"/>
          </a:p>
          <a:p>
            <a:r>
              <a:rPr lang="en-US" dirty="0" smtClean="0"/>
              <a:t>Communist take over Russia in Civil War</a:t>
            </a:r>
          </a:p>
          <a:p>
            <a:endParaRPr lang="en-US" dirty="0" smtClean="0"/>
          </a:p>
          <a:p>
            <a:r>
              <a:rPr lang="en-US" dirty="0" smtClean="0"/>
              <a:t>New Communist </a:t>
            </a:r>
            <a:r>
              <a:rPr lang="en-US" dirty="0" err="1" smtClean="0"/>
              <a:t>Govt</a:t>
            </a:r>
            <a:r>
              <a:rPr lang="en-US" dirty="0" smtClean="0"/>
              <a:t> takes Russia out of WWI right as US was entering</a:t>
            </a:r>
          </a:p>
          <a:p>
            <a:endParaRPr lang="en-US" dirty="0" smtClean="0"/>
          </a:p>
          <a:p>
            <a:r>
              <a:rPr lang="en-US" dirty="0" smtClean="0"/>
              <a:t>Communist </a:t>
            </a:r>
            <a:r>
              <a:rPr lang="en-US" dirty="0" err="1" smtClean="0"/>
              <a:t>Govt</a:t>
            </a:r>
            <a:r>
              <a:rPr lang="en-US" dirty="0" smtClean="0"/>
              <a:t> refusing to pay off old government’s debt</a:t>
            </a:r>
            <a:endParaRPr lang="en-US" dirty="0"/>
          </a:p>
        </p:txBody>
      </p:sp>
      <p:sp>
        <p:nvSpPr>
          <p:cNvPr id="4" name="Content Placeholder 3"/>
          <p:cNvSpPr>
            <a:spLocks noGrp="1"/>
          </p:cNvSpPr>
          <p:nvPr>
            <p:ph sz="quarter" idx="2"/>
          </p:nvPr>
        </p:nvSpPr>
        <p:spPr/>
        <p:txBody>
          <a:bodyPr/>
          <a:lstStyle/>
          <a:p>
            <a:endParaRPr lang="en-US"/>
          </a:p>
        </p:txBody>
      </p:sp>
      <p:pic>
        <p:nvPicPr>
          <p:cNvPr id="9218" name="Picture 2"/>
          <p:cNvPicPr>
            <a:picLocks noChangeAspect="1" noChangeArrowheads="1"/>
          </p:cNvPicPr>
          <p:nvPr/>
        </p:nvPicPr>
        <p:blipFill>
          <a:blip r:embed="rId2" cstate="print"/>
          <a:srcRect/>
          <a:stretch>
            <a:fillRect/>
          </a:stretch>
        </p:blipFill>
        <p:spPr bwMode="auto">
          <a:xfrm>
            <a:off x="4953000" y="1371600"/>
            <a:ext cx="3505200" cy="51910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t>Turn to Page 202-203 and read The Red Scare and answer the questions below.</a:t>
            </a:r>
            <a:endParaRPr lang="en-US" dirty="0"/>
          </a:p>
        </p:txBody>
      </p:sp>
      <p:sp>
        <p:nvSpPr>
          <p:cNvPr id="6" name="Content Placeholder 5"/>
          <p:cNvSpPr>
            <a:spLocks noGrp="1"/>
          </p:cNvSpPr>
          <p:nvPr>
            <p:ph sz="quarter" idx="1"/>
          </p:nvPr>
        </p:nvSpPr>
        <p:spPr>
          <a:xfrm>
            <a:off x="304800" y="1219200"/>
            <a:ext cx="8382000" cy="5638800"/>
          </a:xfrm>
        </p:spPr>
        <p:txBody>
          <a:bodyPr>
            <a:normAutofit lnSpcReduction="10000"/>
          </a:bodyPr>
          <a:lstStyle/>
          <a:p>
            <a:r>
              <a:rPr lang="en-US" dirty="0" smtClean="0"/>
              <a:t>1)  For the section titled “The Palmer Raids”  create a flow chart that explains what happened .  Make sure chart is </a:t>
            </a:r>
            <a:r>
              <a:rPr lang="en-US" i="1" u="sng" dirty="0" smtClean="0"/>
              <a:t>at least </a:t>
            </a:r>
            <a:r>
              <a:rPr lang="en-US" dirty="0" smtClean="0"/>
              <a:t>5 boxes.</a:t>
            </a:r>
          </a:p>
          <a:p>
            <a:endParaRPr lang="en-US" dirty="0" smtClean="0"/>
          </a:p>
          <a:p>
            <a:endParaRPr lang="en-US" dirty="0" smtClean="0"/>
          </a:p>
          <a:p>
            <a:endParaRPr lang="en-US" dirty="0" smtClean="0"/>
          </a:p>
          <a:p>
            <a:endParaRPr lang="en-US" dirty="0" smtClean="0"/>
          </a:p>
          <a:p>
            <a:r>
              <a:rPr lang="en-US" dirty="0" smtClean="0"/>
              <a:t>2) Do you think Palmer’s actions were justified?  Could there be a modern situation where you think it would be justified?</a:t>
            </a:r>
          </a:p>
          <a:p>
            <a:endParaRPr lang="en-US" dirty="0" smtClean="0"/>
          </a:p>
          <a:p>
            <a:r>
              <a:rPr lang="en-US" dirty="0" smtClean="0"/>
              <a:t>3)  For the section titled “The Election of 1920” explain why you think Harding was so appealing to the people.</a:t>
            </a:r>
          </a:p>
        </p:txBody>
      </p:sp>
      <p:sp>
        <p:nvSpPr>
          <p:cNvPr id="7" name="Rectangle 6"/>
          <p:cNvSpPr/>
          <p:nvPr/>
        </p:nvSpPr>
        <p:spPr>
          <a:xfrm>
            <a:off x="762000" y="2667000"/>
            <a:ext cx="2286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April 1919 US Postal Service intercepts 30 parcels that were bombs</a:t>
            </a:r>
            <a:endParaRPr lang="en-US" dirty="0"/>
          </a:p>
        </p:txBody>
      </p:sp>
      <p:sp>
        <p:nvSpPr>
          <p:cNvPr id="8" name="Right Arrow 7"/>
          <p:cNvSpPr/>
          <p:nvPr/>
        </p:nvSpPr>
        <p:spPr>
          <a:xfrm>
            <a:off x="3276600" y="2819400"/>
            <a:ext cx="9906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US" dirty="0"/>
          </a:p>
        </p:txBody>
      </p:sp>
      <p:sp>
        <p:nvSpPr>
          <p:cNvPr id="9" name="Rectangle 8"/>
          <p:cNvSpPr/>
          <p:nvPr/>
        </p:nvSpPr>
        <p:spPr>
          <a:xfrm>
            <a:off x="4572000" y="2590800"/>
            <a:ext cx="22098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Analyze the Primary Source</a:t>
            </a:r>
            <a:endParaRPr lang="en-US" dirty="0"/>
          </a:p>
        </p:txBody>
      </p:sp>
      <p:sp>
        <p:nvSpPr>
          <p:cNvPr id="4" name="Rectangle 3"/>
          <p:cNvSpPr/>
          <p:nvPr/>
        </p:nvSpPr>
        <p:spPr>
          <a:xfrm>
            <a:off x="762000" y="1828800"/>
            <a:ext cx="7696200" cy="3970318"/>
          </a:xfrm>
          <a:prstGeom prst="rect">
            <a:avLst/>
          </a:prstGeom>
        </p:spPr>
        <p:txBody>
          <a:bodyPr wrap="square">
            <a:spAutoFit/>
          </a:bodyPr>
          <a:lstStyle/>
          <a:p>
            <a:r>
              <a:rPr lang="en-US" dirty="0"/>
              <a:t>“</a:t>
            </a:r>
            <a:r>
              <a:rPr lang="en-US" sz="2800" dirty="0"/>
              <a:t>Like prairie-fire, the blaze of revolution was sweeping over every American institution of law and order a year ago.  It was eating its way into the homes of the American workmen…leaping into the belfry of the school bell, crawling into the sacred corners of American homes…burning up the foundations of society.”</a:t>
            </a:r>
          </a:p>
          <a:p>
            <a:r>
              <a:rPr lang="en-US" sz="2800" dirty="0"/>
              <a:t> </a:t>
            </a:r>
          </a:p>
          <a:p>
            <a:r>
              <a:rPr lang="en-US" sz="2800" dirty="0"/>
              <a:t>-From “The Case Against the ‘Reds’,” Forum, 1920</a:t>
            </a:r>
          </a:p>
        </p:txBody>
      </p:sp>
    </p:spTree>
    <p:extLst>
      <p:ext uri="{BB962C8B-B14F-4D97-AF65-F5344CB8AC3E}">
        <p14:creationId xmlns:p14="http://schemas.microsoft.com/office/powerpoint/2010/main" val="3148751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0"/>
            <a:ext cx="8382000" cy="1143000"/>
          </a:xfrm>
        </p:spPr>
        <p:txBody>
          <a:bodyPr/>
          <a:lstStyle/>
          <a:p>
            <a:r>
              <a:rPr lang="en-US" dirty="0" smtClean="0"/>
              <a:t>As the war ends…</a:t>
            </a:r>
            <a:endParaRPr lang="en-US" dirty="0"/>
          </a:p>
        </p:txBody>
      </p:sp>
      <p:sp>
        <p:nvSpPr>
          <p:cNvPr id="5" name="Content Placeholder 4"/>
          <p:cNvSpPr>
            <a:spLocks noGrp="1"/>
          </p:cNvSpPr>
          <p:nvPr>
            <p:ph sz="quarter" idx="1"/>
          </p:nvPr>
        </p:nvSpPr>
        <p:spPr>
          <a:xfrm>
            <a:off x="0" y="1219200"/>
            <a:ext cx="4117848" cy="5638800"/>
          </a:xfrm>
        </p:spPr>
        <p:txBody>
          <a:bodyPr/>
          <a:lstStyle/>
          <a:p>
            <a:r>
              <a:rPr lang="en-US" dirty="0" smtClean="0"/>
              <a:t>We won overseas, but America begins to struggle after the war</a:t>
            </a:r>
          </a:p>
          <a:p>
            <a:endParaRPr lang="en-US" dirty="0" smtClean="0"/>
          </a:p>
          <a:p>
            <a:r>
              <a:rPr lang="en-US" dirty="0" smtClean="0"/>
              <a:t>There were 3 major sources of turmoil</a:t>
            </a:r>
          </a:p>
          <a:p>
            <a:r>
              <a:rPr lang="en-US" dirty="0" smtClean="0"/>
              <a:t>1)  The Economy</a:t>
            </a:r>
          </a:p>
          <a:p>
            <a:r>
              <a:rPr lang="en-US" dirty="0" smtClean="0"/>
              <a:t>2)  Racial Unrest</a:t>
            </a:r>
          </a:p>
          <a:p>
            <a:pPr lvl="1">
              <a:buNone/>
            </a:pPr>
            <a:r>
              <a:rPr lang="en-US" sz="2600" dirty="0" smtClean="0">
                <a:solidFill>
                  <a:schemeClr val="tx1"/>
                </a:solidFill>
              </a:rPr>
              <a:t>3)  The Red Scare</a:t>
            </a:r>
            <a:endParaRPr lang="en-US" sz="2600" dirty="0">
              <a:solidFill>
                <a:schemeClr val="tx1"/>
              </a:solidFill>
            </a:endParaRPr>
          </a:p>
        </p:txBody>
      </p:sp>
      <p:pic>
        <p:nvPicPr>
          <p:cNvPr id="5123" name="Picture 3"/>
          <p:cNvPicPr>
            <a:picLocks noChangeAspect="1" noChangeArrowheads="1"/>
          </p:cNvPicPr>
          <p:nvPr/>
        </p:nvPicPr>
        <p:blipFill>
          <a:blip r:embed="rId2" cstate="print"/>
          <a:srcRect/>
          <a:stretch>
            <a:fillRect/>
          </a:stretch>
        </p:blipFill>
        <p:spPr bwMode="auto">
          <a:xfrm>
            <a:off x="4158221" y="0"/>
            <a:ext cx="498577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dirty="0" smtClean="0"/>
              <a:t>How was post-war Economy Affected?</a:t>
            </a:r>
            <a:endParaRPr lang="en-US" dirty="0"/>
          </a:p>
        </p:txBody>
      </p:sp>
      <p:sp>
        <p:nvSpPr>
          <p:cNvPr id="3" name="Content Placeholder 2"/>
          <p:cNvSpPr>
            <a:spLocks noGrp="1"/>
          </p:cNvSpPr>
          <p:nvPr>
            <p:ph sz="quarter" idx="1"/>
          </p:nvPr>
        </p:nvSpPr>
        <p:spPr>
          <a:xfrm>
            <a:off x="0" y="1447800"/>
            <a:ext cx="4194048" cy="5410200"/>
          </a:xfrm>
        </p:spPr>
        <p:txBody>
          <a:bodyPr>
            <a:normAutofit lnSpcReduction="10000"/>
          </a:bodyPr>
          <a:lstStyle/>
          <a:p>
            <a:r>
              <a:rPr lang="en-US" dirty="0" err="1" smtClean="0"/>
              <a:t>Govt</a:t>
            </a:r>
            <a:r>
              <a:rPr lang="en-US" dirty="0" smtClean="0"/>
              <a:t> not in control of the economy anymore.</a:t>
            </a:r>
          </a:p>
          <a:p>
            <a:endParaRPr lang="en-US" dirty="0" smtClean="0"/>
          </a:p>
          <a:p>
            <a:r>
              <a:rPr lang="en-US" dirty="0" smtClean="0"/>
              <a:t>People want goods that had been rationed – Companies want to raise prices.</a:t>
            </a:r>
          </a:p>
          <a:p>
            <a:endParaRPr lang="en-US" dirty="0" smtClean="0"/>
          </a:p>
          <a:p>
            <a:r>
              <a:rPr lang="en-US" u="sng" dirty="0" smtClean="0"/>
              <a:t>Inflation</a:t>
            </a:r>
            <a:r>
              <a:rPr lang="en-US" dirty="0" smtClean="0"/>
              <a:t> increased the </a:t>
            </a:r>
            <a:r>
              <a:rPr lang="en-US" u="sng" dirty="0" smtClean="0"/>
              <a:t>cost of living </a:t>
            </a:r>
            <a:endParaRPr lang="en-US" dirty="0" smtClean="0"/>
          </a:p>
          <a:p>
            <a:endParaRPr lang="en-US" u="sng" dirty="0" smtClean="0"/>
          </a:p>
          <a:p>
            <a:r>
              <a:rPr lang="en-US" dirty="0" smtClean="0"/>
              <a:t>Factories laid off workers b/c </a:t>
            </a:r>
            <a:r>
              <a:rPr lang="en-US" dirty="0" err="1" smtClean="0"/>
              <a:t>govt</a:t>
            </a:r>
            <a:r>
              <a:rPr lang="en-US" dirty="0" smtClean="0"/>
              <a:t> not ordering supplies anymore</a:t>
            </a:r>
          </a:p>
          <a:p>
            <a:endParaRPr lang="en-US" dirty="0"/>
          </a:p>
        </p:txBody>
      </p:sp>
      <p:sp>
        <p:nvSpPr>
          <p:cNvPr id="4" name="Content Placeholder 3"/>
          <p:cNvSpPr>
            <a:spLocks noGrp="1"/>
          </p:cNvSpPr>
          <p:nvPr>
            <p:ph sz="quarter" idx="2"/>
          </p:nvPr>
        </p:nvSpPr>
        <p:spPr/>
        <p:txBody>
          <a:bodyPr>
            <a:normAutofit lnSpcReduction="10000"/>
          </a:bodyPr>
          <a:lstStyle/>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267200" y="1447800"/>
            <a:ext cx="48768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Inflation Led to Strikes by the Workers</a:t>
            </a:r>
            <a:endParaRPr lang="en-US" dirty="0"/>
          </a:p>
        </p:txBody>
      </p:sp>
      <p:sp>
        <p:nvSpPr>
          <p:cNvPr id="4" name="Content Placeholder 3"/>
          <p:cNvSpPr>
            <a:spLocks noGrp="1"/>
          </p:cNvSpPr>
          <p:nvPr>
            <p:ph sz="quarter" idx="2"/>
          </p:nvPr>
        </p:nvSpPr>
        <p:spPr>
          <a:xfrm>
            <a:off x="457200" y="1216152"/>
            <a:ext cx="8686800" cy="5413248"/>
          </a:xfrm>
        </p:spPr>
        <p:txBody>
          <a:bodyPr>
            <a:normAutofit/>
          </a:bodyPr>
          <a:lstStyle/>
          <a:p>
            <a:r>
              <a:rPr lang="en-US" dirty="0" smtClean="0"/>
              <a:t>General Strikes occurred where a whole community would band together</a:t>
            </a:r>
          </a:p>
          <a:p>
            <a:endParaRPr lang="en-US" dirty="0" smtClean="0"/>
          </a:p>
          <a:p>
            <a:r>
              <a:rPr lang="en-US" dirty="0" smtClean="0"/>
              <a:t>Police in Boston went of Strike – widespread panic ensued, riots</a:t>
            </a:r>
          </a:p>
          <a:p>
            <a:endParaRPr lang="en-US" dirty="0" smtClean="0"/>
          </a:p>
          <a:p>
            <a:r>
              <a:rPr lang="en-US" dirty="0" smtClean="0"/>
              <a:t>Steel Strike – 350,000 workers – US Steel refused to compromise – blamed foreigners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457200" y="609599"/>
            <a:ext cx="8305800" cy="56210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sz="quarter" idx="1"/>
          </p:nvPr>
        </p:nvSpPr>
        <p:spPr/>
        <p:txBody>
          <a:bodyPr/>
          <a:lstStyle/>
          <a:p>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676400" y="0"/>
            <a:ext cx="66294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636"/>
            <a:ext cx="8229600" cy="914400"/>
          </a:xfrm>
        </p:spPr>
        <p:txBody>
          <a:bodyPr>
            <a:normAutofit/>
          </a:bodyPr>
          <a:lstStyle/>
          <a:p>
            <a:r>
              <a:rPr lang="en-US" sz="4000" dirty="0" smtClean="0"/>
              <a:t>Racial Tensions following WWI</a:t>
            </a:r>
            <a:endParaRPr lang="en-US" sz="4000" dirty="0"/>
          </a:p>
        </p:txBody>
      </p:sp>
      <p:sp>
        <p:nvSpPr>
          <p:cNvPr id="3" name="Content Placeholder 2"/>
          <p:cNvSpPr>
            <a:spLocks noGrp="1"/>
          </p:cNvSpPr>
          <p:nvPr>
            <p:ph sz="quarter" idx="1"/>
          </p:nvPr>
        </p:nvSpPr>
        <p:spPr>
          <a:xfrm>
            <a:off x="34636" y="1143000"/>
            <a:ext cx="4876800" cy="5638800"/>
          </a:xfrm>
        </p:spPr>
        <p:txBody>
          <a:bodyPr>
            <a:normAutofit lnSpcReduction="10000"/>
          </a:bodyPr>
          <a:lstStyle/>
          <a:p>
            <a:r>
              <a:rPr lang="en-US" dirty="0" smtClean="0"/>
              <a:t>African Americans had migrated north to work in factories during war</a:t>
            </a:r>
          </a:p>
          <a:p>
            <a:endParaRPr lang="en-US" dirty="0" smtClean="0"/>
          </a:p>
          <a:p>
            <a:r>
              <a:rPr lang="en-US" dirty="0" smtClean="0"/>
              <a:t>Blamed for taking white jobs</a:t>
            </a:r>
          </a:p>
          <a:p>
            <a:endParaRPr lang="en-US" dirty="0" smtClean="0"/>
          </a:p>
          <a:p>
            <a:r>
              <a:rPr lang="en-US" dirty="0" smtClean="0"/>
              <a:t>Frustration + racism = violence</a:t>
            </a:r>
          </a:p>
          <a:p>
            <a:endParaRPr lang="en-US" dirty="0" smtClean="0"/>
          </a:p>
          <a:p>
            <a:r>
              <a:rPr lang="en-US" dirty="0" smtClean="0"/>
              <a:t>1919 – 25 Race riots throughout  America</a:t>
            </a:r>
          </a:p>
          <a:p>
            <a:endParaRPr lang="en-US" dirty="0" smtClean="0"/>
          </a:p>
          <a:p>
            <a:r>
              <a:rPr lang="en-US" dirty="0" smtClean="0"/>
              <a:t>White mobs attack first, AA respond </a:t>
            </a:r>
          </a:p>
          <a:p>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5181600" y="1371600"/>
            <a:ext cx="3238500" cy="476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990600"/>
          </a:xfrm>
        </p:spPr>
        <p:txBody>
          <a:bodyPr/>
          <a:lstStyle/>
          <a:p>
            <a:pPr algn="ctr"/>
            <a:r>
              <a:rPr lang="en-US" dirty="0" smtClean="0"/>
              <a:t>Turn and talk – What do you see?</a:t>
            </a:r>
            <a:endParaRPr lang="en-US" dirty="0"/>
          </a:p>
        </p:txBody>
      </p:sp>
      <p:sp>
        <p:nvSpPr>
          <p:cNvPr id="6" name="Content Placeholder 5"/>
          <p:cNvSpPr>
            <a:spLocks noGrp="1"/>
          </p:cNvSpPr>
          <p:nvPr>
            <p:ph sz="quarter" idx="1"/>
          </p:nvPr>
        </p:nvSpPr>
        <p:spPr/>
        <p:txBody>
          <a:bodyPr/>
          <a:lstStyle/>
          <a:p>
            <a:endParaRPr lang="en-US"/>
          </a:p>
        </p:txBody>
      </p:sp>
      <p:pic>
        <p:nvPicPr>
          <p:cNvPr id="2051" name="Picture 3"/>
          <p:cNvPicPr>
            <a:picLocks noChangeAspect="1" noChangeArrowheads="1"/>
          </p:cNvPicPr>
          <p:nvPr/>
        </p:nvPicPr>
        <p:blipFill>
          <a:blip r:embed="rId2" cstate="print"/>
          <a:srcRect/>
          <a:stretch>
            <a:fillRect/>
          </a:stretch>
        </p:blipFill>
        <p:spPr bwMode="auto">
          <a:xfrm>
            <a:off x="0" y="964235"/>
            <a:ext cx="9144000" cy="58937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261</TotalTime>
  <Words>426</Words>
  <Application>Microsoft Office PowerPoint</Application>
  <PresentationFormat>On-screen Show (4:3)</PresentationFormat>
  <Paragraphs>65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Bookman Old Style</vt:lpstr>
      <vt:lpstr>Gill Sans MT</vt:lpstr>
      <vt:lpstr>Wingdings</vt:lpstr>
      <vt:lpstr>Wingdings 3</vt:lpstr>
      <vt:lpstr>Origin</vt:lpstr>
      <vt:lpstr>Impact of the War</vt:lpstr>
      <vt:lpstr>Analyze the Primary Source</vt:lpstr>
      <vt:lpstr>As the war ends…</vt:lpstr>
      <vt:lpstr>How was post-war Economy Affected?</vt:lpstr>
      <vt:lpstr>Inflation Led to Strikes by the Workers</vt:lpstr>
      <vt:lpstr>PowerPoint Presentation</vt:lpstr>
      <vt:lpstr>PowerPoint Presentation</vt:lpstr>
      <vt:lpstr>Racial Tensions following WWI</vt:lpstr>
      <vt:lpstr>Turn and talk – What do you see?</vt:lpstr>
      <vt:lpstr>What was the Red Scare?</vt:lpstr>
      <vt:lpstr>Where did this come from?</vt:lpstr>
      <vt:lpstr>PowerPoint Presentation</vt:lpstr>
      <vt:lpstr>Turn to Page 202-203 and read The Red Scare and answer the questions below.</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the War</dc:title>
  <dc:creator>mcdonaldd2</dc:creator>
  <cp:lastModifiedBy>Sacerdote, Kevin R.</cp:lastModifiedBy>
  <cp:revision>21</cp:revision>
  <dcterms:created xsi:type="dcterms:W3CDTF">2012-11-08T14:51:22Z</dcterms:created>
  <dcterms:modified xsi:type="dcterms:W3CDTF">2015-11-21T17:38:11Z</dcterms:modified>
</cp:coreProperties>
</file>